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863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7_1#6db02837d?vop=1&amp;pid=3e4671370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7_1#6db02837d?vop=1&amp;pid=3e46713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8_1#6db02837d?vop=1&amp;pid=3e4671370&amp;color=0,0,0&amp;vtp=1&amp;bbb=1&amp;hb=1"/>
              <p:cNvSpPr/>
              <p:nvPr/>
            </p:nvSpPr>
            <p:spPr>
              <a:xfrm>
                <a:off x="832104" y="1446522"/>
                <a:ext cx="10533888" cy="375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调递减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18_1#6db02837d?vop=1&amp;pid=3e467137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757930"/>
              </a:xfrm>
              <a:prstGeom prst="rect">
                <a:avLst/>
              </a:prstGeom>
              <a:blipFill>
                <a:blip r:embed="rId4"/>
                <a:stretch>
                  <a:fillRect l="-1389" b="-37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8_2#6db02837d?vop=1&amp;pid=3e4671370&amp;color=0,0,0&amp;mp=1&amp;vtp=1&amp;bt=1&amp;bbb=1"/>
              <p:cNvSpPr/>
              <p:nvPr/>
            </p:nvSpPr>
            <p:spPr>
              <a:xfrm>
                <a:off x="832104" y="1080000"/>
                <a:ext cx="10533888" cy="31166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上单调递增;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上单调递增;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上单调递减;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18_2#6db02837d?vop=1&amp;pid=3e467137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16644"/>
              </a:xfrm>
              <a:prstGeom prst="rect">
                <a:avLst/>
              </a:prstGeom>
              <a:blipFill>
                <a:blip r:embed="rId3"/>
                <a:stretch>
                  <a:fillRect l="-1389" b="-27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9_1#8355949b0?vop=1&amp;pid=75aa92494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9_1#8355949b0?vop=1&amp;pid=75aa9249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0_1#27ccdf2c5?vop=1&amp;pid=8355949b0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0_1#27ccdf2c5?vop=1&amp;pid=8355949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21_1#27ccdf2c5?vop=1&amp;pid=8355949b0&amp;color=0,0,0&amp;vtp=1&amp;bbb=1"/>
              <p:cNvSpPr/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′(−1)=2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21_1#27ccdf2c5?vop=1&amp;pid=8355949b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2_1#43f497d12?vop=1&amp;pid=8355949b0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2_1#43f497d12?vop=1&amp;pid=8355949b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23_1#43f497d12?vop=1&amp;pid=8355949b0&amp;color=0,0,0&amp;vtp=1&amp;bbb=1&amp;hb=1"/>
              <p:cNvSpPr/>
              <p:nvPr/>
            </p:nvSpPr>
            <p:spPr>
              <a:xfrm>
                <a:off x="832104" y="1446522"/>
                <a:ext cx="10533888" cy="257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(−∞,0).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上单调递增;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23_1#43f497d12?vop=1&amp;pid=8355949b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576830"/>
              </a:xfrm>
              <a:prstGeom prst="rect">
                <a:avLst/>
              </a:prstGeom>
              <a:blipFill>
                <a:blip r:embed="rId4"/>
                <a:stretch>
                  <a:fillRect l="-1389" b="-54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23_2#43f497d12?vop=1&amp;pid=8355949b0&amp;color=0,0,0&amp;mp=1&amp;vtp=1&amp;bt=1&amp;bbb=1"/>
              <p:cNvSpPr/>
              <p:nvPr/>
            </p:nvSpPr>
            <p:spPr>
              <a:xfrm>
                <a:off x="832104" y="1080000"/>
                <a:ext cx="10533888" cy="17921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1+8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23_2#43f497d12?vop=1&amp;pid=8355949b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92161"/>
              </a:xfrm>
              <a:prstGeom prst="rect">
                <a:avLst/>
              </a:prstGeom>
              <a:blipFill>
                <a:blip r:embed="rId3"/>
                <a:stretch>
                  <a:fillRect l="-1389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EX.24_1#8355949b0?vop=1&amp;pid=75aa92494&amp;color=0,0,0&amp;vtp=1&amp;bt=1&amp;bbb=1&amp;hb=1"/>
          <p:cNvSpPr/>
          <p:nvPr/>
        </p:nvSpPr>
        <p:spPr>
          <a:xfrm>
            <a:off x="832104" y="1080000"/>
            <a:ext cx="10533888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究函数的单调性的步骤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确定函数的定义域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研究导函数的正负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若可以进行因式分解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则讨论每个因式的正负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若不能进行因式分解</a:t>
            </a: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有二次函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数考虑判别式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进而求根求得单调性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若没有二次函数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则需进一步求导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直到能判断导函数的正负即可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pc="-5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5aa92494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75aa92494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专题上分6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含参函数单调性的分类讨论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_1#281eb602d?vop=1&amp;pid=75aa92494&amp;color=0,0,0&amp;vtp=1&amp;bt=1&amp;bbb=1"/>
              <p:cNvSpPr/>
              <p:nvPr/>
            </p:nvSpPr>
            <p:spPr>
              <a:xfrm>
                <a:off x="832104" y="1080000"/>
                <a:ext cx="10533888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_1#281eb602d?vop=1&amp;pid=75aa9249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2105"/>
              </a:xfrm>
              <a:prstGeom prst="rect">
                <a:avLst/>
              </a:prstGeom>
              <a:blipFill>
                <a:blip r:embed="rId3"/>
                <a:stretch>
                  <a:fillRect l="-1389" t="-7273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2_1#b7a303f5e?vop=1&amp;pid=281eb602d&amp;color=0,0,0&amp;vtp=1&amp;bbb=1"/>
              <p:cNvSpPr/>
              <p:nvPr/>
            </p:nvSpPr>
            <p:spPr>
              <a:xfrm>
                <a:off x="832104" y="1461253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2_1#b7a303f5e?vop=1&amp;pid=281eb602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61253"/>
                <a:ext cx="10533888" cy="335280"/>
              </a:xfrm>
              <a:prstGeom prst="rect">
                <a:avLst/>
              </a:prstGeom>
              <a:blipFill>
                <a:blip r:embed="rId4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_1#b7a303f5e?vop=1&amp;pid=281eb602d&amp;color=0,0,0&amp;vtp=1&amp;bbb=1&amp;hb=1"/>
              <p:cNvSpPr/>
              <p:nvPr/>
            </p:nvSpPr>
            <p:spPr>
              <a:xfrm>
                <a:off x="832104" y="1807328"/>
                <a:ext cx="10533888" cy="37643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的取值会影响导数的符号，进而改变原函数的单调性，所以下面对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进行分类讨论）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_1#b7a303f5e?vop=1&amp;pid=281eb602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07328"/>
                <a:ext cx="10533888" cy="3764344"/>
              </a:xfrm>
              <a:prstGeom prst="rect">
                <a:avLst/>
              </a:prstGeom>
              <a:blipFill>
                <a:blip r:embed="rId5"/>
                <a:stretch>
                  <a:fillRect l="-1389" b="-2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_1#45edb964d?vop=1&amp;pid=281eb602d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存在极大值，且极大值不大于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_1#45edb964d?vop=1&amp;pid=281eb602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_1#45edb964d?vop=1&amp;pid=281eb602d&amp;color=0,0,0&amp;vtp=1&amp;bbb=1"/>
              <p:cNvSpPr/>
              <p:nvPr/>
            </p:nvSpPr>
            <p:spPr>
              <a:xfrm>
                <a:off x="832104" y="1446522"/>
                <a:ext cx="10533888" cy="384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时,函数无极值点，当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时,函数在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处有极大值，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)≤−3−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5_1#45edb964d?vop=1&amp;pid=281eb602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846830"/>
              </a:xfrm>
              <a:prstGeom prst="rect">
                <a:avLst/>
              </a:prstGeom>
              <a:blipFill>
                <a:blip r:embed="rId4"/>
                <a:stretch>
                  <a:fillRect l="-1389" b="-36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6_1#58e16a502?vop=1&amp;pid=75aa92494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−(6+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6_1#58e16a502?vop=1&amp;pid=75aa9249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7_1#753516975?vop=1&amp;pid=58e16a502&amp;color=0,0,0&amp;vtp=1&amp;bbb=1"/>
              <p:cNvSpPr/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7_1#753516975?vop=1&amp;pid=58e16a50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8_1#5d8738382?vop=1&amp;pid=753516975&amp;color=0,0,0&amp;vtp=1&amp;bbb=1"/>
              <p:cNvSpPr/>
              <p:nvPr/>
            </p:nvSpPr>
            <p:spPr>
              <a:xfrm>
                <a:off x="832104" y="190378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8_1#5d8738382?vop=1&amp;pid=7535169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378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9_1#5d8738382?vop=1&amp;pid=753516975&amp;color=0,0,0&amp;vtp=1&amp;bbb=1&amp;hb=1"/>
              <p:cNvSpPr/>
              <p:nvPr/>
            </p:nvSpPr>
            <p:spPr>
              <a:xfrm>
                <a:off x="832104" y="2277102"/>
                <a:ext cx="10533888" cy="83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−(6+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−(6+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−(4−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9_1#5d8738382?vop=1&amp;pid=7535169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7102"/>
                <a:ext cx="10533888" cy="836930"/>
              </a:xfrm>
              <a:prstGeom prst="rect">
                <a:avLst/>
              </a:prstGeom>
              <a:blipFill>
                <a:blip r:embed="rId6"/>
                <a:stretch>
                  <a:fillRect l="-1389" r="-2315" b="-16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_1#cb3364708?vop=1&amp;pid=753516975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0_1#cb3364708?vop=1&amp;pid=75351697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1_1#cb3364708?vop=1&amp;pid=753516975&amp;color=0,0,0&amp;vtp=1&amp;bbb=1"/>
              <p:cNvSpPr/>
              <p:nvPr/>
            </p:nvSpPr>
            <p:spPr>
              <a:xfrm>
                <a:off x="832104" y="1446522"/>
                <a:ext cx="10533888" cy="2475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【解】由①得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处取得极大值，也就是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上的最大值，最大值为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(1)=1−8+6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1=−7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11_1#cb3364708?vop=1&amp;pid=7535169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475230"/>
              </a:xfrm>
              <a:prstGeom prst="rect">
                <a:avLst/>
              </a:prstGeom>
              <a:blipFill>
                <a:blip r:embed="rId4"/>
                <a:stretch>
                  <a:fillRect l="-1389" b="-5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037f9fdd4?vop=1&amp;pid=58e16a502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（2）讨论函数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2_1#037f9fdd4?vop=1&amp;pid=58e16a50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13_1#037f9fdd4?vop=1&amp;pid=58e16a502&amp;color=0,0,0&amp;vtp=1&amp;bbb=1&amp;hb=1"/>
              <p:cNvSpPr/>
              <p:nvPr/>
            </p:nvSpPr>
            <p:spPr>
              <a:xfrm>
                <a:off x="832104" y="1446522"/>
                <a:ext cx="10533888" cy="337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易错：定义域是讨论函数单调性的前提）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的不同取值会影响导函数在相应区间上的符号）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13_1#037f9fdd4?vop=1&amp;pid=58e16a50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378200"/>
              </a:xfrm>
              <a:prstGeom prst="rect">
                <a:avLst/>
              </a:prstGeom>
              <a:blipFill>
                <a:blip r:embed="rId4"/>
                <a:stretch>
                  <a:fillRect l="-1389" r="-1215" b="-2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13_2#037f9fdd4?vop=1&amp;pid=58e16a502&amp;color=0,0,0&amp;mp=1&amp;vtp=1&amp;bt=1&amp;bbb=1"/>
              <p:cNvSpPr/>
              <p:nvPr/>
            </p:nvSpPr>
            <p:spPr>
              <a:xfrm>
                <a:off x="832104" y="1080000"/>
                <a:ext cx="10533888" cy="3425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13_2#037f9fdd4?vop=1&amp;pid=58e16a502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25190"/>
              </a:xfrm>
              <a:prstGeom prst="rect">
                <a:avLst/>
              </a:prstGeom>
              <a:blipFill>
                <a:blip r:embed="rId3"/>
                <a:stretch>
                  <a:fillRect l="-1389" b="-24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4_1#3e4671370?vop=1&amp;pid=75aa92494&amp;color=0,0,0&amp;vtp=1&amp;bt=1&amp;bbb=1"/>
              <p:cNvSpPr/>
              <p:nvPr/>
            </p:nvSpPr>
            <p:spPr>
              <a:xfrm>
                <a:off x="832104" y="1080000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3_BD.14_1#3e4671370?vop=1&amp;pid=75aa9249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1015"/>
              </a:xfrm>
              <a:prstGeom prst="rect">
                <a:avLst/>
              </a:prstGeom>
              <a:blipFill>
                <a:blip r:embed="rId3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15_1#d59a7a5da?vop=1&amp;pid=3e4671370&amp;color=0,0,0&amp;vtp=1&amp;bbb=1"/>
              <p:cNvSpPr/>
              <p:nvPr/>
            </p:nvSpPr>
            <p:spPr>
              <a:xfrm>
                <a:off x="832104" y="158120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15_1#d59a7a5da?vop=1&amp;pid=3e46713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120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6_1#d59a7a5da?vop=1&amp;pid=3e4671370&amp;color=0,0,0&amp;vtp=1&amp;bbb=1&amp;hb=1"/>
              <p:cNvSpPr/>
              <p:nvPr/>
            </p:nvSpPr>
            <p:spPr>
              <a:xfrm>
                <a:off x="832104" y="194569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6_1#d59a7a5da?vop=1&amp;pid=3e467137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45695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1949</Words>
  <Application>Microsoft Office PowerPoint</Application>
  <PresentationFormat>宽屏</PresentationFormat>
  <Paragraphs>106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2025-10-22T07:21:54Z</dcterms:created>
  <dcterms:modified xsi:type="dcterms:W3CDTF">2025-10-22T07:23:16Z</dcterms:modified>
  <cp:category/>
  <cp:contentStatus/>
</cp:coreProperties>
</file>